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0" r:id="rId3"/>
    <p:sldId id="281" r:id="rId4"/>
    <p:sldId id="279" r:id="rId5"/>
    <p:sldId id="282" r:id="rId6"/>
    <p:sldId id="294" r:id="rId7"/>
    <p:sldId id="283" r:id="rId8"/>
    <p:sldId id="286" r:id="rId9"/>
    <p:sldId id="287" r:id="rId10"/>
    <p:sldId id="292" r:id="rId11"/>
    <p:sldId id="298" r:id="rId12"/>
    <p:sldId id="295" r:id="rId13"/>
    <p:sldId id="267" r:id="rId14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6CF"/>
    <a:srgbClr val="3E6FD2"/>
    <a:srgbClr val="2D5EC1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0EF6F601-AEA0-4BAC-AFD6-23FC331CBB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6958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0"/>
            <a:ext cx="5445126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E55B6ACC-9FC2-4BA5-8869-4880CA2340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8303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7336A5AF-F8B4-4EF4-9929-4656C767503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345FD-A155-4DD8-80D3-DD25F7EA6E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04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7C8A2-2169-4114-9368-47CC5FF0AF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910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97916-6CDD-4A3E-95F5-94A16AA56D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855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88C3B-B47C-4AAE-996A-AE8306A03B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226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066EA-D426-4630-9EDC-E107281A16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450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8A07C-CF5D-41AA-ADBF-FC384910EF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104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1BF6B-8BEC-488A-94D4-8909923245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252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285A1-9BFD-44D3-BA02-1C2D2FF89E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051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A1318-FA82-41D0-8743-A9D87332DB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304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5E650-276C-49FF-82B3-D7D9983596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11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DE3B6FD-1C37-4FAA-9971-AC1C9E36166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7544" y="1556792"/>
            <a:ext cx="7128346" cy="2232248"/>
          </a:xfrm>
        </p:spPr>
        <p:txBody>
          <a:bodyPr/>
          <a:lstStyle/>
          <a:p>
            <a:r>
              <a:rPr lang="en-GB" sz="2800" cap="small" dirty="0" smtClean="0">
                <a:latin typeface="Times New Roman"/>
                <a:ea typeface="Times New Roman"/>
              </a:rPr>
              <a:t>Staff Working Document</a:t>
            </a:r>
            <a:br>
              <a:rPr lang="en-GB" sz="2800" cap="small" dirty="0" smtClean="0">
                <a:latin typeface="Times New Roman"/>
                <a:ea typeface="Times New Roman"/>
              </a:rPr>
            </a:br>
            <a:r>
              <a:rPr lang="en-GB" sz="2800" cap="small" dirty="0" smtClean="0">
                <a:latin typeface="Times New Roman"/>
                <a:ea typeface="Times New Roman"/>
              </a:rPr>
              <a:t/>
            </a:r>
            <a:br>
              <a:rPr lang="en-GB" sz="2800" cap="small" dirty="0" smtClean="0">
                <a:latin typeface="Times New Roman"/>
                <a:ea typeface="Times New Roman"/>
              </a:rPr>
            </a:br>
            <a:r>
              <a:rPr lang="en-GB" sz="2800" cap="small" dirty="0" smtClean="0">
                <a:latin typeface="Times New Roman"/>
                <a:ea typeface="Times New Roman"/>
              </a:rPr>
              <a:t/>
            </a:r>
            <a:br>
              <a:rPr lang="en-GB" sz="2800" cap="small" dirty="0" smtClean="0">
                <a:latin typeface="Times New Roman"/>
                <a:ea typeface="Times New Roman"/>
              </a:rPr>
            </a:br>
            <a:r>
              <a:rPr lang="en-US" sz="2800" cap="small" dirty="0" smtClean="0">
                <a:latin typeface="Times New Roman"/>
                <a:ea typeface="Times New Roman"/>
              </a:rPr>
              <a:t>Combatting </a:t>
            </a:r>
            <a:r>
              <a:rPr lang="en-US" sz="2800" cap="small" dirty="0" err="1" smtClean="0">
                <a:latin typeface="Times New Roman"/>
                <a:ea typeface="Times New Roman"/>
              </a:rPr>
              <a:t>hiv</a:t>
            </a:r>
            <a:r>
              <a:rPr lang="en-US" sz="2800" cap="small" dirty="0" smtClean="0">
                <a:latin typeface="Times New Roman"/>
                <a:ea typeface="Times New Roman"/>
              </a:rPr>
              <a:t>/aids, viral hepatitis and Tuberculosis</a:t>
            </a:r>
            <a:endParaRPr lang="en-GB" altLang="en-US" sz="2800" dirty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437112"/>
            <a:ext cx="8532812" cy="1008013"/>
          </a:xfrm>
        </p:spPr>
        <p:txBody>
          <a:bodyPr/>
          <a:lstStyle/>
          <a:p>
            <a:pPr algn="r"/>
            <a:endParaRPr lang="fr-BE" altLang="en-US" sz="1800" dirty="0" smtClean="0"/>
          </a:p>
          <a:p>
            <a:pPr algn="r"/>
            <a:endParaRPr lang="fr-BE" altLang="en-US" sz="1800" dirty="0"/>
          </a:p>
          <a:p>
            <a:r>
              <a:rPr lang="fr-BE" altLang="en-US" sz="1800" dirty="0" smtClean="0"/>
              <a:t>Jean-Luc SION</a:t>
            </a:r>
          </a:p>
          <a:p>
            <a:r>
              <a:rPr lang="fr-BE" altLang="en-US" sz="1800" dirty="0" smtClean="0"/>
              <a:t>SANTE C3 </a:t>
            </a:r>
            <a:r>
              <a:rPr lang="en-US" altLang="en-US" sz="1800" dirty="0"/>
              <a:t>Crisis management and preparedness in health</a:t>
            </a:r>
            <a:r>
              <a:rPr lang="fr-BE" altLang="en-US" sz="1800" dirty="0" smtClean="0"/>
              <a:t>	</a:t>
            </a:r>
          </a:p>
        </p:txBody>
      </p:sp>
      <p:pic>
        <p:nvPicPr>
          <p:cNvPr id="4" name="Picture 2" descr="http://programme.aids2018.org/Images/aids2018_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257308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57" y="1628800"/>
            <a:ext cx="8229600" cy="936625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Best practices and specific actions	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228257" y="6512501"/>
            <a:ext cx="860901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Source: ECDC. Monitoring </a:t>
            </a:r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implementation of the Dublin Declaration on Partnership to Fight HIV/AIDS in Europe and Central </a:t>
            </a:r>
            <a:r>
              <a:rPr lang="en-GB" sz="12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Asia. 2016. (unpublished data) </a:t>
            </a:r>
            <a:endParaRPr lang="en-GB" sz="120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20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811700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Several types of actions have contributed to the tackling of HIV/AIDS, viral hepatitis and tuberculosis: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Best </a:t>
            </a:r>
            <a:r>
              <a:rPr lang="en-US" sz="2000" i="1" dirty="0"/>
              <a:t>practice implemented through the EU Health </a:t>
            </a:r>
            <a:r>
              <a:rPr lang="en-US" sz="2000" i="1" dirty="0" err="1" smtClean="0"/>
              <a:t>Programme</a:t>
            </a:r>
            <a:endParaRPr lang="en-US" sz="2000" i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Early </a:t>
            </a:r>
            <a:r>
              <a:rPr lang="en-US" sz="2000" i="1" dirty="0"/>
              <a:t>diagnoses of HIV, viral hepatitis and </a:t>
            </a:r>
            <a:r>
              <a:rPr lang="en-US" sz="2000" i="1" dirty="0" smtClean="0"/>
              <a:t>tuberculosis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Integration </a:t>
            </a:r>
            <a:r>
              <a:rPr lang="en-US" sz="2000" i="1" dirty="0"/>
              <a:t>of treatment and care </a:t>
            </a:r>
            <a:endParaRPr lang="en-US" sz="2000" i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Civil </a:t>
            </a:r>
            <a:r>
              <a:rPr lang="en-US" sz="2000" i="1" dirty="0"/>
              <a:t>society involvement in the </a:t>
            </a:r>
            <a:r>
              <a:rPr lang="en-US" sz="2000" i="1" dirty="0" smtClean="0"/>
              <a:t>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5099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66173"/>
            <a:ext cx="7560841" cy="567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443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Available</a:t>
            </a:r>
            <a:r>
              <a:rPr lang="fr-CH" dirty="0" smtClean="0"/>
              <a:t> at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https</a:t>
            </a:r>
            <a:r>
              <a:rPr lang="en-GB" dirty="0"/>
              <a:t>://ec.europa.eu/health/sites/health/files/communicable_diseases/docs/swd_2018_387_en.pdf</a:t>
            </a:r>
          </a:p>
        </p:txBody>
      </p:sp>
    </p:spTree>
    <p:extLst>
      <p:ext uri="{BB962C8B-B14F-4D97-AF65-F5344CB8AC3E}">
        <p14:creationId xmlns:p14="http://schemas.microsoft.com/office/powerpoint/2010/main" val="1372776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9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57" y="1628800"/>
            <a:ext cx="8229600" cy="936625"/>
          </a:xfrm>
        </p:spPr>
        <p:txBody>
          <a:bodyPr/>
          <a:lstStyle/>
          <a:p>
            <a:pPr algn="ctr"/>
            <a:r>
              <a:rPr lang="fr-CH" sz="3600" dirty="0" smtClean="0">
                <a:latin typeface="Calibri" panose="020F0502020204030204" pitchFamily="34" charset="0"/>
              </a:rPr>
              <a:t>Scope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228257" y="6512501"/>
            <a:ext cx="860901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Source: ECDC. Monitoring </a:t>
            </a:r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implementation of the Dublin Declaration on Partnership to Fight HIV/AIDS in Europe and Central </a:t>
            </a:r>
            <a:r>
              <a:rPr lang="en-GB" sz="12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Asia. 2016. (unpublished data) </a:t>
            </a:r>
            <a:endParaRPr lang="en-GB" sz="120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20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316" y="2564904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The SWD will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highlight policy </a:t>
            </a:r>
            <a:r>
              <a:rPr lang="en-US" sz="2000" i="1" dirty="0"/>
              <a:t>frameworks, approaches, guidance, experiences and best practices that were used, transposed and adapted to help Member States improve their response and reach the Sustainable Development </a:t>
            </a:r>
            <a:r>
              <a:rPr lang="en-US" sz="2000" i="1" dirty="0" smtClean="0"/>
              <a:t>Goals.</a:t>
            </a:r>
            <a:endParaRPr lang="en-US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support </a:t>
            </a:r>
            <a:r>
              <a:rPr lang="en-US" sz="2000" i="1" dirty="0"/>
              <a:t>decision makers, stakeholders, and interested citizens with an overview of policies, approaches, guidance, experiences and best practices that have proven to generate impact on HIV/AIDS, viral hepatitis and tuberculosis prevention, control and treatment.</a:t>
            </a:r>
          </a:p>
        </p:txBody>
      </p:sp>
    </p:spTree>
    <p:extLst>
      <p:ext uri="{BB962C8B-B14F-4D97-AF65-F5344CB8AC3E}">
        <p14:creationId xmlns:p14="http://schemas.microsoft.com/office/powerpoint/2010/main" val="12645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Sustainable Development Goal 3.3.</a:t>
            </a:r>
            <a:endParaRPr lang="en-GB" sz="3600" dirty="0">
              <a:latin typeface="Calibri" panose="020F0502020204030204" pitchFamily="34" charset="0"/>
            </a:endParaRPr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02141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51336"/>
            <a:ext cx="1757784" cy="17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492" y="1972001"/>
            <a:ext cx="3448592" cy="275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05669"/>
            <a:ext cx="2376264" cy="106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6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57" y="1628800"/>
            <a:ext cx="8229600" cy="936625"/>
          </a:xfrm>
        </p:spPr>
        <p:txBody>
          <a:bodyPr/>
          <a:lstStyle/>
          <a:p>
            <a:pPr algn="ctr"/>
            <a:r>
              <a:rPr lang="fr-CH" sz="3600" dirty="0" smtClean="0">
                <a:latin typeface="Calibri" panose="020F0502020204030204" pitchFamily="34" charset="0"/>
              </a:rPr>
              <a:t>EU </a:t>
            </a:r>
            <a:r>
              <a:rPr lang="fr-CH" sz="3600" dirty="0" err="1" smtClean="0">
                <a:latin typeface="Calibri" panose="020F0502020204030204" pitchFamily="34" charset="0"/>
              </a:rPr>
              <a:t>policy</a:t>
            </a:r>
            <a:r>
              <a:rPr lang="fr-CH" sz="3600" dirty="0" smtClean="0">
                <a:latin typeface="Calibri" panose="020F0502020204030204" pitchFamily="34" charset="0"/>
              </a:rPr>
              <a:t> instruments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228257" y="6512501"/>
            <a:ext cx="860901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Source: ECDC. Monitoring </a:t>
            </a:r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implementation of the Dublin Declaration on Partnership to Fight HIV/AIDS in Europe and Central </a:t>
            </a:r>
            <a:r>
              <a:rPr lang="en-GB" sz="12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Asia. 2016. (unpublished data) </a:t>
            </a:r>
            <a:endParaRPr lang="en-GB" sz="120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20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246075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Several EU policy instruments could be mobilized to combat HIV/AIDS, viral hepatitis and tuberculosis: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 smtClean="0"/>
              <a:t>Public Health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Decision 1082 on serious cross-border</a:t>
            </a:r>
            <a:br>
              <a:rPr lang="en-US" sz="2000" i="1" dirty="0" smtClean="0"/>
            </a:br>
            <a:r>
              <a:rPr lang="en-US" sz="2000" i="1" dirty="0" smtClean="0"/>
              <a:t>threats to health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Think Tank and Civil Society Forum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Health </a:t>
            </a:r>
            <a:r>
              <a:rPr lang="en-US" sz="2000" i="1" dirty="0" err="1" smtClean="0"/>
              <a:t>Programme</a:t>
            </a:r>
            <a:endParaRPr lang="en-US" sz="2000" i="1" dirty="0" smtClean="0"/>
          </a:p>
          <a:p>
            <a:endParaRPr lang="en-US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48" y="3620784"/>
            <a:ext cx="1993900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5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57" y="1628800"/>
            <a:ext cx="8229600" cy="936625"/>
          </a:xfrm>
        </p:spPr>
        <p:txBody>
          <a:bodyPr/>
          <a:lstStyle/>
          <a:p>
            <a:pPr algn="ctr"/>
            <a:r>
              <a:rPr lang="fr-CH" sz="3600" dirty="0" smtClean="0">
                <a:latin typeface="Calibri" panose="020F0502020204030204" pitchFamily="34" charset="0"/>
              </a:rPr>
              <a:t>EU </a:t>
            </a:r>
            <a:r>
              <a:rPr lang="fr-CH" sz="3600" dirty="0" err="1" smtClean="0">
                <a:latin typeface="Calibri" panose="020F0502020204030204" pitchFamily="34" charset="0"/>
              </a:rPr>
              <a:t>policy</a:t>
            </a:r>
            <a:r>
              <a:rPr lang="fr-CH" sz="3600" dirty="0" smtClean="0">
                <a:latin typeface="Calibri" panose="020F0502020204030204" pitchFamily="34" charset="0"/>
              </a:rPr>
              <a:t> instruments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228257" y="6512501"/>
            <a:ext cx="860901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Source: ECDC. Monitoring </a:t>
            </a:r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implementation of the Dublin Declaration on Partnership to Fight HIV/AIDS in Europe and Central </a:t>
            </a:r>
            <a:r>
              <a:rPr lang="en-GB" sz="12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Asia. 2016. (unpublished data) </a:t>
            </a:r>
            <a:endParaRPr lang="en-GB" sz="120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20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564904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Several EU policy instruments could be mobilized to combat HIV/AIDS, viral hepatitis and tuberculosis: </a:t>
            </a:r>
          </a:p>
          <a:p>
            <a:endParaRPr lang="en-US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EU </a:t>
            </a:r>
            <a:r>
              <a:rPr lang="en-US" sz="2000" i="1" dirty="0"/>
              <a:t>Drugs Strategy </a:t>
            </a:r>
            <a:r>
              <a:rPr lang="en-US" sz="2000" i="1" dirty="0" smtClean="0"/>
              <a:t> and </a:t>
            </a:r>
            <a:r>
              <a:rPr lang="en-US" sz="2000" i="1" dirty="0" err="1" smtClean="0"/>
              <a:t>Programme</a:t>
            </a:r>
            <a:endParaRPr lang="en-US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Research </a:t>
            </a:r>
            <a:r>
              <a:rPr lang="en-US" sz="2000" i="1" dirty="0" err="1" smtClean="0"/>
              <a:t>Programmes</a:t>
            </a:r>
            <a:endParaRPr lang="en-US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97" y="2906926"/>
            <a:ext cx="1965603" cy="280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04" y="4797152"/>
            <a:ext cx="3668851" cy="157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1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57" y="1628800"/>
            <a:ext cx="8229600" cy="936625"/>
          </a:xfrm>
        </p:spPr>
        <p:txBody>
          <a:bodyPr/>
          <a:lstStyle/>
          <a:p>
            <a:pPr algn="ctr"/>
            <a:r>
              <a:rPr lang="fr-CH" sz="3600" dirty="0" smtClean="0">
                <a:latin typeface="Calibri" panose="020F0502020204030204" pitchFamily="34" charset="0"/>
              </a:rPr>
              <a:t>EU </a:t>
            </a:r>
            <a:r>
              <a:rPr lang="fr-CH" sz="3600" dirty="0" err="1" smtClean="0">
                <a:latin typeface="Calibri" panose="020F0502020204030204" pitchFamily="34" charset="0"/>
              </a:rPr>
              <a:t>policy</a:t>
            </a:r>
            <a:r>
              <a:rPr lang="fr-CH" sz="3600" dirty="0" smtClean="0">
                <a:latin typeface="Calibri" panose="020F0502020204030204" pitchFamily="34" charset="0"/>
              </a:rPr>
              <a:t> instruments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228257" y="6512501"/>
            <a:ext cx="860901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Source: ECDC. Monitoring </a:t>
            </a:r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implementation of the Dublin Declaration on Partnership to Fight HIV/AIDS in Europe and Central </a:t>
            </a:r>
            <a:r>
              <a:rPr lang="en-GB" sz="12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Asia. 2016. (unpublished data) </a:t>
            </a:r>
            <a:endParaRPr lang="en-GB" sz="120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20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316" y="2636912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Several EU policy instruments could be mobilized to combat HIV/AIDS, viral hepatitis and tuberculosis: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 smtClean="0"/>
              <a:t>Development </a:t>
            </a:r>
            <a:r>
              <a:rPr lang="en-GB" sz="2000" i="1" dirty="0"/>
              <a:t>Cooperation Policy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i="1" dirty="0"/>
              <a:t>EU Health Sector Development Policy – New European Consensus on </a:t>
            </a:r>
            <a:r>
              <a:rPr lang="en-GB" sz="2000" i="1" dirty="0" smtClean="0"/>
              <a:t>Development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i="1" dirty="0"/>
              <a:t>Support to Global Fund to fight HIV/AIDS, Tuberculosis and </a:t>
            </a:r>
            <a:r>
              <a:rPr lang="en-GB" sz="2000" i="1" dirty="0" smtClean="0"/>
              <a:t>Malaria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i="1" dirty="0" smtClean="0"/>
              <a:t>Universal </a:t>
            </a:r>
            <a:r>
              <a:rPr lang="en-GB" sz="2000" i="1" dirty="0"/>
              <a:t>Health 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60436"/>
            <a:ext cx="2937154" cy="171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H:\A SANCO\Présentations\Pictures\eudev-banner-peo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58051"/>
            <a:ext cx="2399527" cy="153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57" y="1628800"/>
            <a:ext cx="8229600" cy="936625"/>
          </a:xfrm>
        </p:spPr>
        <p:txBody>
          <a:bodyPr/>
          <a:lstStyle/>
          <a:p>
            <a:pPr algn="ctr"/>
            <a:r>
              <a:rPr lang="fr-CH" sz="3600" dirty="0" smtClean="0">
                <a:latin typeface="Calibri" panose="020F0502020204030204" pitchFamily="34" charset="0"/>
              </a:rPr>
              <a:t>EU </a:t>
            </a:r>
            <a:r>
              <a:rPr lang="fr-CH" sz="3600" dirty="0" err="1" smtClean="0">
                <a:latin typeface="Calibri" panose="020F0502020204030204" pitchFamily="34" charset="0"/>
              </a:rPr>
              <a:t>policy</a:t>
            </a:r>
            <a:r>
              <a:rPr lang="fr-CH" sz="3600" dirty="0" smtClean="0">
                <a:latin typeface="Calibri" panose="020F0502020204030204" pitchFamily="34" charset="0"/>
              </a:rPr>
              <a:t> instruments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228257" y="6512501"/>
            <a:ext cx="860901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Source: ECDC. Monitoring </a:t>
            </a:r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implementation of the Dublin Declaration on Partnership to Fight HIV/AIDS in Europe and Central </a:t>
            </a:r>
            <a:r>
              <a:rPr lang="en-GB" sz="12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Asia. 2016. (unpublished data) </a:t>
            </a:r>
            <a:endParaRPr lang="en-GB" sz="120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20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316" y="2636912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Several EU policy instruments could be mobilized to combat HIV/AIDS, viral hepatitis and tuberculosis: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Accession</a:t>
            </a:r>
            <a:r>
              <a:rPr lang="en-US" sz="2000" i="1" dirty="0"/>
              <a:t>, </a:t>
            </a:r>
            <a:r>
              <a:rPr lang="en-US" sz="2000" i="1" dirty="0" smtClean="0"/>
              <a:t>Neighborhood </a:t>
            </a:r>
            <a:r>
              <a:rPr lang="en-US" sz="2000" i="1" dirty="0"/>
              <a:t>Policy and External Relations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Instrument </a:t>
            </a:r>
            <a:r>
              <a:rPr lang="en-US" sz="2000" i="1" dirty="0"/>
              <a:t>for Pre-accession Assistance (IPA)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European Neighborhood </a:t>
            </a:r>
            <a:r>
              <a:rPr lang="en-US" sz="2000" i="1" dirty="0"/>
              <a:t>Policy (ENP</a:t>
            </a:r>
            <a:r>
              <a:rPr lang="en-US" sz="2000" i="1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The Northern Dimension (EEAS)</a:t>
            </a:r>
            <a:endParaRPr lang="en-US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43" y="4221088"/>
            <a:ext cx="2915369" cy="203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07234"/>
            <a:ext cx="2339305" cy="176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43042"/>
            <a:ext cx="2267297" cy="195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1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57" y="1628800"/>
            <a:ext cx="8229600" cy="936625"/>
          </a:xfrm>
        </p:spPr>
        <p:txBody>
          <a:bodyPr/>
          <a:lstStyle/>
          <a:p>
            <a:r>
              <a:rPr lang="fr-CH" sz="3600" dirty="0" smtClean="0">
                <a:latin typeface="Calibri" panose="020F0502020204030204" pitchFamily="34" charset="0"/>
              </a:rPr>
              <a:t>EU </a:t>
            </a:r>
            <a:r>
              <a:rPr lang="fr-CH" sz="3600" dirty="0" err="1" smtClean="0">
                <a:latin typeface="Calibri" panose="020F0502020204030204" pitchFamily="34" charset="0"/>
              </a:rPr>
              <a:t>policy</a:t>
            </a:r>
            <a:r>
              <a:rPr lang="fr-CH" sz="3600" dirty="0" smtClean="0">
                <a:latin typeface="Calibri" panose="020F0502020204030204" pitchFamily="34" charset="0"/>
              </a:rPr>
              <a:t> instruments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228257" y="6512501"/>
            <a:ext cx="860901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Source: ECDC. Monitoring </a:t>
            </a:r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implementation of the Dublin Declaration on Partnership to Fight HIV/AIDS in Europe and Central </a:t>
            </a:r>
            <a:r>
              <a:rPr lang="en-GB" sz="12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Asia. 2016. (unpublished data) </a:t>
            </a:r>
            <a:endParaRPr lang="en-GB" sz="120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20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316" y="2593944"/>
            <a:ext cx="80648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Several EU policy instruments could be mobilized to combat HIV/AIDS, viral hepatitis and tuberculosis: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EU </a:t>
            </a:r>
            <a:r>
              <a:rPr lang="en-US" sz="2000" i="1" dirty="0"/>
              <a:t>Structural and Investment Funds  (ESIF)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ESIF comprise five main Funds </a:t>
            </a:r>
            <a:r>
              <a:rPr lang="en-US" sz="2000" i="1" dirty="0" smtClean="0"/>
              <a:t>which are </a:t>
            </a:r>
            <a:r>
              <a:rPr lang="en-US" sz="2000" i="1" dirty="0"/>
              <a:t>not intended to replace national, regional and local investments in the Member States, however instead to provide co-funding for such investments. </a:t>
            </a:r>
            <a:endParaRPr lang="en-US" sz="2000" i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The </a:t>
            </a:r>
            <a:r>
              <a:rPr lang="en-US" sz="2000" i="1" dirty="0"/>
              <a:t>investments in health in the Member States come solely from the funds ERDF and ESF within the national and regional Operational </a:t>
            </a:r>
            <a:r>
              <a:rPr lang="en-US" sz="2000" i="1" dirty="0" err="1"/>
              <a:t>Programmes</a:t>
            </a:r>
            <a:r>
              <a:rPr lang="en-US" sz="2000" i="1" dirty="0"/>
              <a:t> (OPs) adopted in the individual Member States.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0729"/>
            <a:ext cx="2843207" cy="170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4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57" y="1628800"/>
            <a:ext cx="8229600" cy="936625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Best practices and specific actions	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228257" y="6512501"/>
            <a:ext cx="860901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Source: ECDC. Monitoring </a:t>
            </a:r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implementation of the Dublin Declaration on Partnership to Fight HIV/AIDS in Europe and Central </a:t>
            </a:r>
            <a:r>
              <a:rPr lang="en-GB" sz="12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Asia. 2016. (unpublished data) </a:t>
            </a:r>
            <a:endParaRPr lang="en-GB" sz="120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20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811700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Several types of actions have contributed to the tackling of HIV/AIDS, viral hepatitis and tuberculosis: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Technical </a:t>
            </a:r>
            <a:r>
              <a:rPr lang="en-US" sz="2000" i="1" dirty="0"/>
              <a:t>guidance to tackle the </a:t>
            </a:r>
            <a:r>
              <a:rPr lang="en-US" sz="2000" i="1" dirty="0" smtClean="0"/>
              <a:t>epidemics by ECDC and EMCDDA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HIV and STI prevention among men who have sex with </a:t>
            </a:r>
            <a:r>
              <a:rPr lang="en-US" sz="2000" i="1" dirty="0" smtClean="0"/>
              <a:t>men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Systematic review on the diagnosis, treatment, care and prevention of tuberculosis in prison </a:t>
            </a:r>
            <a:r>
              <a:rPr lang="en-US" sz="2000" i="1" dirty="0" smtClean="0"/>
              <a:t>settings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Prevention and control of infectious diseases among people who inject drugs</a:t>
            </a:r>
            <a:endParaRPr lang="en-US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3524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465</TotalTime>
  <Words>673</Words>
  <Application>Microsoft Office PowerPoint</Application>
  <PresentationFormat>Näytössä katseltava diaesitys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Blank</vt:lpstr>
      <vt:lpstr>Staff Working Document   Combatting hiv/aids, viral hepatitis and Tuberculosis</vt:lpstr>
      <vt:lpstr>Scope</vt:lpstr>
      <vt:lpstr>Sustainable Development Goal 3.3.</vt:lpstr>
      <vt:lpstr>EU policy instruments</vt:lpstr>
      <vt:lpstr>EU policy instruments</vt:lpstr>
      <vt:lpstr>EU policy instruments</vt:lpstr>
      <vt:lpstr>EU policy instruments</vt:lpstr>
      <vt:lpstr>EU policy instruments</vt:lpstr>
      <vt:lpstr>Best practices and specific actions </vt:lpstr>
      <vt:lpstr>Best practices and specific actions </vt:lpstr>
      <vt:lpstr>PowerPoint-esitys</vt:lpstr>
      <vt:lpstr>Available at </vt:lpstr>
      <vt:lpstr>       Thank you!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SION Jean-Luc (SANCO)</dc:creator>
  <cp:lastModifiedBy>Karvonen Outi</cp:lastModifiedBy>
  <cp:revision>47</cp:revision>
  <cp:lastPrinted>2017-09-06T11:20:34Z</cp:lastPrinted>
  <dcterms:created xsi:type="dcterms:W3CDTF">2017-08-31T12:24:24Z</dcterms:created>
  <dcterms:modified xsi:type="dcterms:W3CDTF">2018-07-20T13:41:24Z</dcterms:modified>
</cp:coreProperties>
</file>